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25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015" autoAdjust="0"/>
    <p:restoredTop sz="94660"/>
  </p:normalViewPr>
  <p:slideViewPr>
    <p:cSldViewPr snapToGrid="0">
      <p:cViewPr varScale="1">
        <p:scale>
          <a:sx n="78" d="100"/>
          <a:sy n="78" d="100"/>
        </p:scale>
        <p:origin x="-8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747721-F043-41E6-81BB-5FE3F41FF4C0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FBB674C-9625-4701-8878-EEA8306E7D3D}">
      <dgm:prSet/>
      <dgm:spPr>
        <a:effectLst>
          <a:outerShdw blurRad="50800" dist="38100" dir="16200000" rotWithShape="0">
            <a:prstClr val="black">
              <a:alpha val="40000"/>
            </a:prstClr>
          </a:outerShdw>
        </a:effectLst>
      </dgm:spPr>
      <dgm:t>
        <a:bodyPr/>
        <a:lstStyle/>
        <a:p>
          <a:pPr rtl="0"/>
          <a:r>
            <a:rPr lang="en-US" b="0" i="0" cap="none" spc="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rPr>
            <a:t>Field Independence</a:t>
          </a:r>
          <a:endParaRPr lang="en-US" b="0" cap="none" spc="0" dirty="0">
            <a:ln w="0"/>
            <a:solidFill>
              <a:schemeClr val="tx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endParaRPr>
        </a:p>
      </dgm:t>
    </dgm:pt>
    <dgm:pt modelId="{F84570EC-D89C-49FD-B7FB-6CE4DF5D5ABA}" type="parTrans" cxnId="{FFA9CDFD-03AE-46AD-BD22-8D28B7CEEACA}">
      <dgm:prSet/>
      <dgm:spPr/>
      <dgm:t>
        <a:bodyPr/>
        <a:lstStyle/>
        <a:p>
          <a:endParaRPr lang="en-US"/>
        </a:p>
      </dgm:t>
    </dgm:pt>
    <dgm:pt modelId="{037EA881-C793-4A38-8D72-1DCC9235C879}" type="sibTrans" cxnId="{FFA9CDFD-03AE-46AD-BD22-8D28B7CEEACA}">
      <dgm:prSet/>
      <dgm:spPr/>
      <dgm:t>
        <a:bodyPr/>
        <a:lstStyle/>
        <a:p>
          <a:endParaRPr lang="en-US"/>
        </a:p>
      </dgm:t>
    </dgm:pt>
    <dgm:pt modelId="{D53B597B-B854-4F3B-8E07-24FA54FCC534}" type="pres">
      <dgm:prSet presAssocID="{C0747721-F043-41E6-81BB-5FE3F41FF4C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8F0CFA5-23D0-443C-B5E4-E324B052D8C1}" type="pres">
      <dgm:prSet presAssocID="{FFBB674C-9625-4701-8878-EEA8306E7D3D}" presName="thickLine" presStyleLbl="alignNode1" presStyleIdx="0" presStyleCnt="1"/>
      <dgm:spPr/>
    </dgm:pt>
    <dgm:pt modelId="{6B939F4C-EE92-452F-8E4D-51D5E7B93419}" type="pres">
      <dgm:prSet presAssocID="{FFBB674C-9625-4701-8878-EEA8306E7D3D}" presName="horz1" presStyleCnt="0"/>
      <dgm:spPr/>
    </dgm:pt>
    <dgm:pt modelId="{DDCCCF9E-2A66-4A20-83D9-80F7257DDE25}" type="pres">
      <dgm:prSet presAssocID="{FFBB674C-9625-4701-8878-EEA8306E7D3D}" presName="tx1" presStyleLbl="revTx" presStyleIdx="0" presStyleCnt="1"/>
      <dgm:spPr/>
      <dgm:t>
        <a:bodyPr/>
        <a:lstStyle/>
        <a:p>
          <a:endParaRPr lang="en-US"/>
        </a:p>
      </dgm:t>
    </dgm:pt>
    <dgm:pt modelId="{7BDE9E1D-511A-4AF6-B909-9020E46585AA}" type="pres">
      <dgm:prSet presAssocID="{FFBB674C-9625-4701-8878-EEA8306E7D3D}" presName="vert1" presStyleCnt="0"/>
      <dgm:spPr/>
    </dgm:pt>
  </dgm:ptLst>
  <dgm:cxnLst>
    <dgm:cxn modelId="{FFA9CDFD-03AE-46AD-BD22-8D28B7CEEACA}" srcId="{C0747721-F043-41E6-81BB-5FE3F41FF4C0}" destId="{FFBB674C-9625-4701-8878-EEA8306E7D3D}" srcOrd="0" destOrd="0" parTransId="{F84570EC-D89C-49FD-B7FB-6CE4DF5D5ABA}" sibTransId="{037EA881-C793-4A38-8D72-1DCC9235C879}"/>
    <dgm:cxn modelId="{AF94064C-009A-42D7-A8A6-7F65B8CE1EC6}" type="presOf" srcId="{C0747721-F043-41E6-81BB-5FE3F41FF4C0}" destId="{D53B597B-B854-4F3B-8E07-24FA54FCC534}" srcOrd="0" destOrd="0" presId="urn:microsoft.com/office/officeart/2008/layout/LinedList"/>
    <dgm:cxn modelId="{CC4478E4-3B4E-4020-A003-65089B94CDC7}" type="presOf" srcId="{FFBB674C-9625-4701-8878-EEA8306E7D3D}" destId="{DDCCCF9E-2A66-4A20-83D9-80F7257DDE25}" srcOrd="0" destOrd="0" presId="urn:microsoft.com/office/officeart/2008/layout/LinedList"/>
    <dgm:cxn modelId="{4CD6CAEC-E4E0-4418-8D71-2C56ABF14DAC}" type="presParOf" srcId="{D53B597B-B854-4F3B-8E07-24FA54FCC534}" destId="{D8F0CFA5-23D0-443C-B5E4-E324B052D8C1}" srcOrd="0" destOrd="0" presId="urn:microsoft.com/office/officeart/2008/layout/LinedList"/>
    <dgm:cxn modelId="{F989EF48-F2F2-4DE7-B72B-57D32BE3F3ED}" type="presParOf" srcId="{D53B597B-B854-4F3B-8E07-24FA54FCC534}" destId="{6B939F4C-EE92-452F-8E4D-51D5E7B93419}" srcOrd="1" destOrd="0" presId="urn:microsoft.com/office/officeart/2008/layout/LinedList"/>
    <dgm:cxn modelId="{795FBC84-796B-45A0-8FAE-E2ADF445801F}" type="presParOf" srcId="{6B939F4C-EE92-452F-8E4D-51D5E7B93419}" destId="{DDCCCF9E-2A66-4A20-83D9-80F7257DDE25}" srcOrd="0" destOrd="0" presId="urn:microsoft.com/office/officeart/2008/layout/LinedList"/>
    <dgm:cxn modelId="{D4520A7C-B1AC-4203-B0DA-3141EBB02B6A}" type="presParOf" srcId="{6B939F4C-EE92-452F-8E4D-51D5E7B93419}" destId="{7BDE9E1D-511A-4AF6-B909-9020E46585A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3C198F-9F24-4643-AF09-B77453B217BC}" type="doc">
      <dgm:prSet loTypeId="urn:diagrams.loki3.com/VaryingWidthList" loCatId="list" qsTypeId="urn:microsoft.com/office/officeart/2005/8/quickstyle/3d2" qsCatId="3D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651DF479-FBF1-41DB-A9AB-0699F4B2B86A}">
      <dgm:prSet/>
      <dgm:spPr/>
      <dgm:t>
        <a:bodyPr/>
        <a:lstStyle/>
        <a:p>
          <a:pPr algn="l" rtl="0"/>
          <a:r>
            <a:rPr lang="en-US" b="1" i="0" u="sng" dirty="0" smtClean="0"/>
            <a:t>Herman </a:t>
          </a:r>
          <a:r>
            <a:rPr lang="en-US" b="1" i="0" u="sng" dirty="0" err="1" smtClean="0"/>
            <a:t>Witkin</a:t>
          </a:r>
          <a:r>
            <a:rPr lang="en-US" b="0" i="0" dirty="0" smtClean="0"/>
            <a:t> is the founder of this concept (an American psychologist) in 1992</a:t>
          </a:r>
          <a:endParaRPr lang="en-US" dirty="0"/>
        </a:p>
      </dgm:t>
    </dgm:pt>
    <dgm:pt modelId="{89A3B987-1AA6-481E-8C7F-7C4B779CA4BF}" type="parTrans" cxnId="{369C1E1D-6AD0-42D8-BC73-EBA2AF78AFE4}">
      <dgm:prSet/>
      <dgm:spPr/>
      <dgm:t>
        <a:bodyPr/>
        <a:lstStyle/>
        <a:p>
          <a:pPr algn="l"/>
          <a:endParaRPr lang="en-US"/>
        </a:p>
      </dgm:t>
    </dgm:pt>
    <dgm:pt modelId="{D061174D-C960-4151-A2AA-728B207A9F9D}" type="sibTrans" cxnId="{369C1E1D-6AD0-42D8-BC73-EBA2AF78AFE4}">
      <dgm:prSet/>
      <dgm:spPr/>
      <dgm:t>
        <a:bodyPr/>
        <a:lstStyle/>
        <a:p>
          <a:pPr algn="l"/>
          <a:endParaRPr lang="en-US"/>
        </a:p>
      </dgm:t>
    </dgm:pt>
    <dgm:pt modelId="{A238545F-F64C-44CD-8B4B-A8A31A5FE138}">
      <dgm:prSet/>
      <dgm:spPr/>
      <dgm:t>
        <a:bodyPr/>
        <a:lstStyle/>
        <a:p>
          <a:pPr algn="l" rtl="0"/>
          <a:r>
            <a:rPr lang="en-US" b="0" i="0" dirty="0" smtClean="0"/>
            <a:t>a field-independent learning style is defined by a tendency to separate details from the surrounding context</a:t>
          </a:r>
        </a:p>
      </dgm:t>
    </dgm:pt>
    <dgm:pt modelId="{4775D1AB-94DD-4268-8701-BB7F7550FFD1}" type="parTrans" cxnId="{A8319F73-C4BF-4802-AB05-C715E7F2FF01}">
      <dgm:prSet/>
      <dgm:spPr/>
      <dgm:t>
        <a:bodyPr/>
        <a:lstStyle/>
        <a:p>
          <a:pPr algn="l"/>
          <a:endParaRPr lang="en-US"/>
        </a:p>
      </dgm:t>
    </dgm:pt>
    <dgm:pt modelId="{EF7F4214-C36F-4494-8CA9-2C4DF1025DE8}" type="sibTrans" cxnId="{A8319F73-C4BF-4802-AB05-C715E7F2FF01}">
      <dgm:prSet/>
      <dgm:spPr/>
      <dgm:t>
        <a:bodyPr/>
        <a:lstStyle/>
        <a:p>
          <a:pPr algn="l"/>
          <a:endParaRPr lang="en-US"/>
        </a:p>
      </dgm:t>
    </dgm:pt>
    <dgm:pt modelId="{1D76548C-33E5-4EFC-8914-C51670E672FE}" type="pres">
      <dgm:prSet presAssocID="{BC3C198F-9F24-4643-AF09-B77453B217BC}" presName="Name0" presStyleCnt="0">
        <dgm:presLayoutVars>
          <dgm:resizeHandles/>
        </dgm:presLayoutVars>
      </dgm:prSet>
      <dgm:spPr/>
      <dgm:t>
        <a:bodyPr/>
        <a:lstStyle/>
        <a:p>
          <a:endParaRPr lang="en-US"/>
        </a:p>
      </dgm:t>
    </dgm:pt>
    <dgm:pt modelId="{471F471D-EB94-4FD1-9B3D-E06C18D97AF2}" type="pres">
      <dgm:prSet presAssocID="{651DF479-FBF1-41DB-A9AB-0699F4B2B86A}" presName="text" presStyleLbl="node1" presStyleIdx="0" presStyleCnt="2" custScaleX="198120" custLinFactNeighborX="-47274" custLinFactNeighborY="-597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E85D1F-BBF6-4D8B-8CE8-23C63A75E1F9}" type="pres">
      <dgm:prSet presAssocID="{D061174D-C960-4151-A2AA-728B207A9F9D}" presName="space" presStyleCnt="0"/>
      <dgm:spPr/>
      <dgm:t>
        <a:bodyPr/>
        <a:lstStyle/>
        <a:p>
          <a:endParaRPr lang="en-US"/>
        </a:p>
      </dgm:t>
    </dgm:pt>
    <dgm:pt modelId="{E80EF263-6461-416A-861E-484E9D66196E}" type="pres">
      <dgm:prSet presAssocID="{A238545F-F64C-44CD-8B4B-A8A31A5FE138}" presName="text" presStyleLbl="node1" presStyleIdx="1" presStyleCnt="2" custScaleX="163158" custLinFactNeighborX="-30514" custLinFactNeighborY="-199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25DAEF3-8282-4691-AF9E-10B9D4BF3C92}" type="presOf" srcId="{651DF479-FBF1-41DB-A9AB-0699F4B2B86A}" destId="{471F471D-EB94-4FD1-9B3D-E06C18D97AF2}" srcOrd="0" destOrd="0" presId="urn:diagrams.loki3.com/VaryingWidthList"/>
    <dgm:cxn modelId="{A8319F73-C4BF-4802-AB05-C715E7F2FF01}" srcId="{BC3C198F-9F24-4643-AF09-B77453B217BC}" destId="{A238545F-F64C-44CD-8B4B-A8A31A5FE138}" srcOrd="1" destOrd="0" parTransId="{4775D1AB-94DD-4268-8701-BB7F7550FFD1}" sibTransId="{EF7F4214-C36F-4494-8CA9-2C4DF1025DE8}"/>
    <dgm:cxn modelId="{2CB791F5-E52C-4E4B-AAFF-33C06C47077C}" type="presOf" srcId="{BC3C198F-9F24-4643-AF09-B77453B217BC}" destId="{1D76548C-33E5-4EFC-8914-C51670E672FE}" srcOrd="0" destOrd="0" presId="urn:diagrams.loki3.com/VaryingWidthList"/>
    <dgm:cxn modelId="{369C1E1D-6AD0-42D8-BC73-EBA2AF78AFE4}" srcId="{BC3C198F-9F24-4643-AF09-B77453B217BC}" destId="{651DF479-FBF1-41DB-A9AB-0699F4B2B86A}" srcOrd="0" destOrd="0" parTransId="{89A3B987-1AA6-481E-8C7F-7C4B779CA4BF}" sibTransId="{D061174D-C960-4151-A2AA-728B207A9F9D}"/>
    <dgm:cxn modelId="{BE013284-F13B-43B1-A608-C494D1054552}" type="presOf" srcId="{A238545F-F64C-44CD-8B4B-A8A31A5FE138}" destId="{E80EF263-6461-416A-861E-484E9D66196E}" srcOrd="0" destOrd="0" presId="urn:diagrams.loki3.com/VaryingWidthList"/>
    <dgm:cxn modelId="{92B71A25-573E-4F56-B28C-F14B6DE09486}" type="presParOf" srcId="{1D76548C-33E5-4EFC-8914-C51670E672FE}" destId="{471F471D-EB94-4FD1-9B3D-E06C18D97AF2}" srcOrd="0" destOrd="0" presId="urn:diagrams.loki3.com/VaryingWidthList"/>
    <dgm:cxn modelId="{7E2D6A25-8362-4EC1-B9E6-923360D310F0}" type="presParOf" srcId="{1D76548C-33E5-4EFC-8914-C51670E672FE}" destId="{8FE85D1F-BBF6-4D8B-8CE8-23C63A75E1F9}" srcOrd="1" destOrd="0" presId="urn:diagrams.loki3.com/VaryingWidthList"/>
    <dgm:cxn modelId="{3B3C04A3-9DA8-4546-9BD8-EE00A19576A3}" type="presParOf" srcId="{1D76548C-33E5-4EFC-8914-C51670E672FE}" destId="{E80EF263-6461-416A-861E-484E9D66196E}" srcOrd="2" destOrd="0" presId="urn:diagrams.loki3.com/VaryingWidthList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F0CFA5-23D0-443C-B5E4-E324B052D8C1}">
      <dsp:nvSpPr>
        <dsp:cNvPr id="0" name=""/>
        <dsp:cNvSpPr/>
      </dsp:nvSpPr>
      <dsp:spPr>
        <a:xfrm>
          <a:off x="0" y="0"/>
          <a:ext cx="876141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CCCF9E-2A66-4A20-83D9-80F7257DDE25}">
      <dsp:nvSpPr>
        <dsp:cNvPr id="0" name=""/>
        <dsp:cNvSpPr/>
      </dsp:nvSpPr>
      <dsp:spPr>
        <a:xfrm>
          <a:off x="0" y="0"/>
          <a:ext cx="8761413" cy="706964"/>
        </a:xfrm>
        <a:prstGeom prst="rect">
          <a:avLst/>
        </a:prstGeom>
        <a:noFill/>
        <a:ln>
          <a:noFill/>
        </a:ln>
        <a:effectLst>
          <a:outerShdw blurRad="50800" dist="38100" dir="16200000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0" i="0" kern="1200" cap="none" spc="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rPr>
            <a:t>Field Independence</a:t>
          </a:r>
          <a:endParaRPr lang="en-US" sz="3200" b="0" kern="1200" cap="none" spc="0" dirty="0">
            <a:ln w="0"/>
            <a:solidFill>
              <a:schemeClr val="tx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endParaRPr>
        </a:p>
      </dsp:txBody>
      <dsp:txXfrm>
        <a:off x="0" y="0"/>
        <a:ext cx="8761413" cy="706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1F471D-EB94-4FD1-9B3D-E06C18D97AF2}">
      <dsp:nvSpPr>
        <dsp:cNvPr id="0" name=""/>
        <dsp:cNvSpPr/>
      </dsp:nvSpPr>
      <dsp:spPr>
        <a:xfrm>
          <a:off x="0" y="0"/>
          <a:ext cx="9985248" cy="129413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i="0" u="sng" kern="1200" dirty="0" smtClean="0"/>
            <a:t>Herman </a:t>
          </a:r>
          <a:r>
            <a:rPr lang="en-US" sz="2700" b="1" i="0" u="sng" kern="1200" dirty="0" err="1" smtClean="0"/>
            <a:t>Witkin</a:t>
          </a:r>
          <a:r>
            <a:rPr lang="en-US" sz="2700" b="0" i="0" kern="1200" dirty="0" smtClean="0"/>
            <a:t> is the founder of this concept (an American psychologist) in 1992</a:t>
          </a:r>
          <a:endParaRPr lang="en-US" sz="2700" kern="1200" dirty="0"/>
        </a:p>
      </dsp:txBody>
      <dsp:txXfrm>
        <a:off x="0" y="0"/>
        <a:ext cx="9985248" cy="1294138"/>
      </dsp:txXfrm>
    </dsp:sp>
    <dsp:sp modelId="{E80EF263-6461-416A-861E-484E9D66196E}">
      <dsp:nvSpPr>
        <dsp:cNvPr id="0" name=""/>
        <dsp:cNvSpPr/>
      </dsp:nvSpPr>
      <dsp:spPr>
        <a:xfrm>
          <a:off x="0" y="1345998"/>
          <a:ext cx="9985269" cy="129413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0" i="0" kern="1200" dirty="0" smtClean="0"/>
            <a:t>a field-independent learning style is defined by a tendency to separate details from the surrounding context</a:t>
          </a:r>
        </a:p>
      </dsp:txBody>
      <dsp:txXfrm>
        <a:off x="0" y="1345998"/>
        <a:ext cx="9985269" cy="12941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1C6E2-FD48-48D2-9650-73D49B5306B0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07672E-E119-4334-8DB1-D62B6E685B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7497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15-Jan-15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02840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15-Jan-15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88417626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15-Jan-15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38842719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15-Jan-15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4573495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15-Jan-15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28699274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15-Jan-15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3202189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pPr/>
              <a:t>15-Jan-15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02679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pPr/>
              <a:t>15-Jan-15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93694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pPr/>
              <a:t>15-Jan-15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23210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pPr/>
              <a:t>15-Jan-15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7588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pPr/>
              <a:t>15-Jan-15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34458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pPr/>
              <a:t>15-Jan-15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12601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pPr/>
              <a:t>15-Jan-15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36964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pPr/>
              <a:t>15-Jan-15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64466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pPr/>
              <a:t>15-Jan-15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27965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pPr/>
              <a:t>15-Jan-15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22042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pPr/>
              <a:t>15-Jan-15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69643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39" r:id="rId14"/>
    <p:sldLayoutId id="2147483840" r:id="rId15"/>
    <p:sldLayoutId id="2147483841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888643"/>
            <a:ext cx="8825658" cy="4301544"/>
          </a:xfrm>
        </p:spPr>
        <p:txBody>
          <a:bodyPr/>
          <a:lstStyle/>
          <a:p>
            <a:pPr algn="ctr"/>
            <a:r>
              <a:rPr lang="en-US" sz="1800" b="1" dirty="0" smtClean="0"/>
              <a:t/>
            </a:r>
            <a:br>
              <a:rPr lang="en-US" sz="1800" b="1" dirty="0" smtClean="0"/>
            </a:br>
            <a:endParaRPr lang="en-US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26524" y="3551171"/>
            <a:ext cx="6654089" cy="1288176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4200" b="1" i="1" dirty="0" smtClean="0">
                <a:latin typeface="Bradley Hand ITC" panose="03070402050302030203" pitchFamily="66" charset="0"/>
              </a:rPr>
              <a:t> </a:t>
            </a:r>
            <a:r>
              <a:rPr lang="en-US" sz="4200" b="1" i="1" dirty="0" smtClean="0">
                <a:solidFill>
                  <a:schemeClr val="tx1"/>
                </a:solidFill>
                <a:latin typeface="Bradley Hand ITC" panose="03070402050302030203" pitchFamily="66" charset="0"/>
              </a:rPr>
              <a:t>field independence </a:t>
            </a:r>
            <a:r>
              <a:rPr lang="en-US" sz="4200" b="1" i="1" dirty="0" err="1" smtClean="0">
                <a:solidFill>
                  <a:schemeClr val="tx1"/>
                </a:solidFill>
                <a:latin typeface="Bradley Hand ITC" panose="03070402050302030203" pitchFamily="66" charset="0"/>
              </a:rPr>
              <a:t>vs</a:t>
            </a:r>
            <a:r>
              <a:rPr lang="en-US" sz="4200" b="1" i="1" smtClean="0">
                <a:solidFill>
                  <a:schemeClr val="tx1"/>
                </a:solidFill>
                <a:latin typeface="Bradley Hand ITC" panose="03070402050302030203" pitchFamily="66" charset="0"/>
              </a:rPr>
              <a:t> </a:t>
            </a:r>
            <a:r>
              <a:rPr lang="en-US" sz="4200" b="1" i="1" smtClean="0">
                <a:solidFill>
                  <a:schemeClr val="tx1"/>
                </a:solidFill>
                <a:latin typeface="Bradley Hand ITC" panose="03070402050302030203" pitchFamily="66" charset="0"/>
              </a:rPr>
              <a:t>dependence</a:t>
            </a:r>
            <a:endParaRPr lang="en-US" sz="4200" b="1" i="1" dirty="0" smtClean="0">
              <a:solidFill>
                <a:schemeClr val="tx1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61129" y="911715"/>
            <a:ext cx="6065948" cy="138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23258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3514913083"/>
              </p:ext>
            </p:extLst>
          </p:nvPr>
        </p:nvGraphicFramePr>
        <p:xfrm>
          <a:off x="1154954" y="973668"/>
          <a:ext cx="8761413" cy="706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49072063"/>
              </p:ext>
            </p:extLst>
          </p:nvPr>
        </p:nvGraphicFramePr>
        <p:xfrm>
          <a:off x="948892" y="2807594"/>
          <a:ext cx="9985271" cy="2653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xmlns="" val="1164508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067385"/>
          </a:xfrm>
        </p:spPr>
        <p:txBody>
          <a:bodyPr/>
          <a:lstStyle/>
          <a:p>
            <a:r>
              <a:rPr lang="en-US" dirty="0" smtClean="0"/>
              <a:t>Field Independence (FI)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1907628"/>
            <a:ext cx="9281818" cy="411217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Enables you to distinguish  parts from whole, to concentrate on something.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	</a:t>
            </a:r>
            <a:r>
              <a:rPr lang="en-US" sz="2000" dirty="0" err="1" smtClean="0">
                <a:solidFill>
                  <a:schemeClr val="tx1"/>
                </a:solidFill>
              </a:rPr>
              <a:t>eg</a:t>
            </a:r>
            <a:r>
              <a:rPr lang="en-US" sz="2000" dirty="0" smtClean="0">
                <a:solidFill>
                  <a:schemeClr val="tx1"/>
                </a:solidFill>
              </a:rPr>
              <a:t>: reading a book in a noisy train station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To analyze separate variables without the contamination of neighboring variables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Too much (fi) may result in cognitive “tunnel vision”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FI increases as a child matures to adulthood she/he tend to dominant in one mode or the other.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Person who are predominantly FI tend to be generally more independent, competitive, and self-confident.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09760" y="4279025"/>
            <a:ext cx="1703564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77278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228045"/>
            <a:ext cx="8825659" cy="3791755"/>
          </a:xfrm>
        </p:spPr>
        <p:txBody>
          <a:bodyPr spcCol="1828800"/>
          <a:lstStyle/>
          <a:p>
            <a:r>
              <a:rPr lang="en-US" sz="2400" dirty="0" smtClean="0">
                <a:solidFill>
                  <a:schemeClr val="tx1"/>
                </a:solidFill>
              </a:rPr>
              <a:t>FI is closely related to classroom learning that involves analysis, attention to details, and mastering of exercise, drills, and other focused </a:t>
            </a:r>
            <a:r>
              <a:rPr lang="en-US" sz="2400" dirty="0" err="1" smtClean="0">
                <a:solidFill>
                  <a:schemeClr val="tx1"/>
                </a:solidFill>
              </a:rPr>
              <a:t>actities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Abraham (1985) found that second language learners who were FI performed better in deductive lesson.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2708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Dependences (FD)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1674" y="2443654"/>
            <a:ext cx="8988940" cy="3783725"/>
          </a:xfrm>
        </p:spPr>
        <p:txBody>
          <a:bodyPr>
            <a:normAutofit/>
          </a:bodyPr>
          <a:lstStyle/>
          <a:p>
            <a:pPr lvl="0"/>
            <a:r>
              <a:rPr lang="en-US" sz="2000" dirty="0" smtClean="0">
                <a:solidFill>
                  <a:schemeClr val="tx1"/>
                </a:solidFill>
              </a:rPr>
              <a:t>Field dependence is a concept in field of cognitive styles</a:t>
            </a:r>
          </a:p>
          <a:p>
            <a:pPr lvl="0"/>
            <a:r>
              <a:rPr lang="en-US" sz="2000" dirty="0" smtClean="0">
                <a:solidFill>
                  <a:schemeClr val="tx1"/>
                </a:solidFill>
              </a:rPr>
              <a:t>It </a:t>
            </a:r>
            <a:r>
              <a:rPr lang="en-US" sz="2000" dirty="0">
                <a:solidFill>
                  <a:schemeClr val="tx1"/>
                </a:solidFill>
              </a:rPr>
              <a:t>is a one-dimensional </a:t>
            </a:r>
            <a:r>
              <a:rPr lang="en-US" sz="2000" dirty="0" smtClean="0">
                <a:solidFill>
                  <a:schemeClr val="tx1"/>
                </a:solidFill>
              </a:rPr>
              <a:t>model</a:t>
            </a:r>
            <a:r>
              <a:rPr lang="en-US" sz="2000" dirty="0">
                <a:solidFill>
                  <a:schemeClr val="tx1"/>
                </a:solidFill>
              </a:rPr>
              <a:t> of variation in cognitive style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Is conversely the tendency to be “dependent“ on the total field are not easily perceived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Although, that total field perceived more clearly as a unified whole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Field dependence is synonymous with </a:t>
            </a:r>
            <a:r>
              <a:rPr lang="en-US" sz="2000" b="1" dirty="0" smtClean="0">
                <a:solidFill>
                  <a:schemeClr val="tx1"/>
                </a:solidFill>
              </a:rPr>
              <a:t>FIELD SENSITIVITY</a:t>
            </a:r>
            <a:r>
              <a:rPr lang="en-US" sz="2000" dirty="0" smtClean="0">
                <a:solidFill>
                  <a:schemeClr val="tx1"/>
                </a:solidFill>
              </a:rPr>
              <a:t> (positive connotation)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Style has positive effects: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	</a:t>
            </a:r>
            <a:r>
              <a:rPr lang="en-US" sz="2000" dirty="0" err="1" smtClean="0">
                <a:solidFill>
                  <a:schemeClr val="tx1"/>
                </a:solidFill>
              </a:rPr>
              <a:t>eg</a:t>
            </a:r>
            <a:r>
              <a:rPr lang="en-US" sz="2000" dirty="0" smtClean="0">
                <a:solidFill>
                  <a:schemeClr val="tx1"/>
                </a:solidFill>
              </a:rPr>
              <a:t>: your problem or idea or event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80614" y="4684642"/>
            <a:ext cx="1506828" cy="1400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69522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238703"/>
            <a:ext cx="8825659" cy="3781097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FD person tend to be more socialized, to derive their self identity from person around them, and are usually more emphatic and perceptive of the feelings and others.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A field-dependent </a:t>
            </a:r>
            <a:r>
              <a:rPr lang="en-US" sz="2400" dirty="0">
                <a:solidFill>
                  <a:schemeClr val="tx1"/>
                </a:solidFill>
              </a:rPr>
              <a:t>learning style is defined by a relative inability to distinguish detail from other information around it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	</a:t>
            </a:r>
            <a:r>
              <a:rPr lang="en-US" sz="2400" dirty="0" err="1" smtClean="0">
                <a:solidFill>
                  <a:schemeClr val="tx1"/>
                </a:solidFill>
              </a:rPr>
              <a:t>eg</a:t>
            </a:r>
            <a:r>
              <a:rPr lang="en-US" sz="2400" dirty="0" smtClean="0">
                <a:solidFill>
                  <a:schemeClr val="tx1"/>
                </a:solidFill>
              </a:rPr>
              <a:t>: </a:t>
            </a:r>
            <a:r>
              <a:rPr lang="en-US" sz="2400" dirty="0">
                <a:solidFill>
                  <a:schemeClr val="tx1"/>
                </a:solidFill>
              </a:rPr>
              <a:t>Field-dependent learners often work well in teams </a:t>
            </a:r>
            <a:r>
              <a:rPr lang="en-US" sz="2400" dirty="0" smtClean="0">
                <a:solidFill>
                  <a:schemeClr val="tx1"/>
                </a:solidFill>
              </a:rPr>
              <a:t>	as </a:t>
            </a:r>
            <a:r>
              <a:rPr lang="en-US" sz="2400" dirty="0">
                <a:solidFill>
                  <a:schemeClr val="tx1"/>
                </a:solidFill>
              </a:rPr>
              <a:t>they </a:t>
            </a:r>
            <a:r>
              <a:rPr lang="en-US" sz="2400" dirty="0" smtClean="0">
                <a:solidFill>
                  <a:schemeClr val="tx1"/>
                </a:solidFill>
              </a:rPr>
              <a:t>	tend </a:t>
            </a:r>
            <a:r>
              <a:rPr lang="en-US" sz="2400" dirty="0">
                <a:solidFill>
                  <a:schemeClr val="tx1"/>
                </a:solidFill>
              </a:rPr>
              <a:t>to </a:t>
            </a:r>
            <a:r>
              <a:rPr lang="en-US" sz="2400" dirty="0" smtClean="0">
                <a:solidFill>
                  <a:schemeClr val="tx1"/>
                </a:solidFill>
              </a:rPr>
              <a:t>be better </a:t>
            </a:r>
            <a:r>
              <a:rPr lang="en-US" sz="2400" dirty="0">
                <a:solidFill>
                  <a:schemeClr val="tx1"/>
                </a:solidFill>
              </a:rPr>
              <a:t>at interpersonal </a:t>
            </a:r>
            <a:r>
              <a:rPr lang="en-US" sz="2400" dirty="0" smtClean="0">
                <a:solidFill>
                  <a:schemeClr val="tx1"/>
                </a:solidFill>
              </a:rPr>
              <a:t>	relationships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90664" y="4700589"/>
            <a:ext cx="2801336" cy="215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50001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532586"/>
            <a:ext cx="8915400" cy="4378636"/>
          </a:xfrm>
        </p:spPr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FI and FD are indicated by tilting </a:t>
            </a:r>
            <a:r>
              <a:rPr lang="en-US" sz="2400" dirty="0">
                <a:solidFill>
                  <a:schemeClr val="tx1"/>
                </a:solidFill>
              </a:rPr>
              <a:t> Rod and Frame Test and the Tilting Room, Tilting Chair </a:t>
            </a:r>
            <a:r>
              <a:rPr lang="en-US" sz="2400" dirty="0" smtClean="0">
                <a:solidFill>
                  <a:schemeClr val="tx1"/>
                </a:solidFill>
              </a:rPr>
              <a:t>Test</a:t>
            </a:r>
          </a:p>
          <a:p>
            <a:r>
              <a:rPr lang="en-US" sz="2400" dirty="0">
                <a:solidFill>
                  <a:schemeClr val="tx1"/>
                </a:solidFill>
              </a:rPr>
              <a:t>The tilt of the frame or room provided a field and the degree of independence from it was shown by the accuracy with which the subject had the experimenter adjust the rod or chair.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FI/D prove to be a valuable tool for differencing child and adult language acquisition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FI/FD has been conceived by psychological as a construct in which a person is relatively stable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15575" y="4932608"/>
            <a:ext cx="1876425" cy="192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46339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577</TotalTime>
  <Words>180</Words>
  <Application>Microsoft Office PowerPoint</Application>
  <PresentationFormat>Custom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Wisp</vt:lpstr>
      <vt:lpstr> </vt:lpstr>
      <vt:lpstr>Slide 2</vt:lpstr>
      <vt:lpstr>Field Independence (FI)</vt:lpstr>
      <vt:lpstr>Continue…</vt:lpstr>
      <vt:lpstr>Field Dependences (FD)</vt:lpstr>
      <vt:lpstr>Continue…</vt:lpstr>
      <vt:lpstr>Measures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FACULTY OF EDUCATION AND SCIENCE SOCIAL TEACHING ENGLISH AS A SECOND LANGUANGE</dc:title>
  <dc:creator>Mohd Faizal Arbain</dc:creator>
  <cp:lastModifiedBy>Bakri</cp:lastModifiedBy>
  <cp:revision>36</cp:revision>
  <cp:lastPrinted>2014-11-03T10:01:54Z</cp:lastPrinted>
  <dcterms:created xsi:type="dcterms:W3CDTF">2014-10-30T15:14:32Z</dcterms:created>
  <dcterms:modified xsi:type="dcterms:W3CDTF">2015-01-15T03:43:08Z</dcterms:modified>
</cp:coreProperties>
</file>